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4" r:id="rId2"/>
  </p:sldMasterIdLst>
  <p:notesMasterIdLst>
    <p:notesMasterId r:id="rId20"/>
  </p:notesMasterIdLst>
  <p:handoutMasterIdLst>
    <p:handoutMasterId r:id="rId21"/>
  </p:handoutMasterIdLst>
  <p:sldIdLst>
    <p:sldId id="258" r:id="rId3"/>
    <p:sldId id="26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23B"/>
    <a:srgbClr val="EC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0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4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5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16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4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5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6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7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8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3T08:29:47.338" idx="9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t>13.05.2020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6ECA-121B-4D58-8CE3-4B8EDFA38BC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F5C-417A-48ED-BC59-D962EA6C6F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20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974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388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106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6ECA-121B-4D58-8CE3-4B8EDFA38BC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F5C-417A-48ED-BC59-D962EA6C6F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077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5776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40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29BC20-88B9-463E-BD09-C473B6CD8F2E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679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6ECA-121B-4D58-8CE3-4B8EDFA38BC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F5C-417A-48ED-BC59-D962EA6C6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13.05.2020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9755">
        <p14:reveal/>
      </p:transition>
    </mc:Choice>
    <mc:Fallback>
      <p:transition spd="slow" advTm="9755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0826" y="4353340"/>
            <a:ext cx="6362697" cy="1162877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Сергей Рахманинов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1310" y="5516217"/>
            <a:ext cx="6202017" cy="81500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всемирно известный композитор,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пианист и дирижер</a:t>
            </a:r>
            <a:endParaRPr lang="ru-RU" sz="1800" b="0" i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6" y="119270"/>
            <a:ext cx="4644887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356">
        <p14:reveal/>
      </p:transition>
    </mc:Choice>
    <mc:Fallback>
      <p:transition spd="slow" advTm="3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3670" y="1133063"/>
            <a:ext cx="10893286" cy="5201424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С 1906 года три зимы Рахманинов провел в Дрездене, летом возвращаясь домой.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Он </a:t>
            </a:r>
            <a:r>
              <a:rPr lang="ru-RU" b="1" dirty="0">
                <a:latin typeface="Book Antiqua" panose="02040602050305030304" pitchFamily="18" charset="0"/>
              </a:rPr>
              <a:t>довольно часто выступал в тот период в Европе как пианист и дирижер.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1907 году принимал участие в Русских исторических концертах, организованных Сергеем Дягилевым в Париже, в 1909 году впервые выступал в США, в 1910–1911 годах играл в Англии и Германии.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В 1910-х годах Рахманинов уделял много внимания крупным хоровым формам.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Огромное </a:t>
            </a:r>
            <a:r>
              <a:rPr lang="ru-RU" b="1" dirty="0">
                <a:latin typeface="Book Antiqua" panose="02040602050305030304" pitchFamily="18" charset="0"/>
              </a:rPr>
              <a:t>значение для духовной русской музыки имеют его богослужебные композиции – Литургия св. Иоанна Златоуста (1910) и Всенощное бдение (1915).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1913 году была написана монументальная поэма "Колокола" на стихи Эдгара По для солистов, хора и оркестра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Богато и разнообразно представлены в его творчестве 1900-1910-х годов и малые формы: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романсы </a:t>
            </a:r>
            <a:r>
              <a:rPr lang="ru-RU" b="1" dirty="0">
                <a:latin typeface="Book Antiqua" panose="02040602050305030304" pitchFamily="18" charset="0"/>
              </a:rPr>
              <a:t>(в том числе знаменитые "Сирень" на слова Екатерины Бекетовой, "Здесь хорошо" на слова Галины Галиной, "Маргаритки" на слова Игоря Северянина и многие другие),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пьесы </a:t>
            </a:r>
            <a:r>
              <a:rPr lang="ru-RU" b="1" dirty="0">
                <a:latin typeface="Book Antiqua" panose="02040602050305030304" pitchFamily="18" charset="0"/>
              </a:rPr>
              <a:t>для фортепиано (в том числе две тетради прелюдий и две тетради "Этюдов-картин").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671" y="168965"/>
            <a:ext cx="10893286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9456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5313">
        <p14:reveal/>
      </p:transition>
    </mc:Choice>
    <mc:Fallback>
      <p:transition spd="slow" advTm="25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696" y="1411357"/>
            <a:ext cx="6569765" cy="4585871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endParaRPr lang="ru-RU" sz="800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Февральская </a:t>
            </a:r>
            <a:r>
              <a:rPr lang="ru-RU" b="1" dirty="0">
                <a:latin typeface="Book Antiqua" panose="02040602050305030304" pitchFamily="18" charset="0"/>
              </a:rPr>
              <a:t>революция 1917 года была радостным событием для Рахманинова. Вскоре, однако, чувство радости сменилось тревогой, которая нарастала в связи с разворачивающимися событиями.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Октябрьская </a:t>
            </a:r>
            <a:r>
              <a:rPr lang="ru-RU" b="1" dirty="0">
                <a:latin typeface="Book Antiqua" panose="02040602050305030304" pitchFamily="18" charset="0"/>
              </a:rPr>
              <a:t>революция была встречена композитором настороженно. По его мнению, в связи с ломкой всего строя, артистическая деятельность в России могла прекратиться </a:t>
            </a:r>
            <a:r>
              <a:rPr lang="ru-RU" b="1" dirty="0" smtClean="0">
                <a:latin typeface="Book Antiqua" panose="02040602050305030304" pitchFamily="18" charset="0"/>
              </a:rPr>
              <a:t>на многие </a:t>
            </a:r>
            <a:r>
              <a:rPr lang="ru-RU" b="1" dirty="0">
                <a:latin typeface="Book Antiqua" panose="02040602050305030304" pitchFamily="18" charset="0"/>
              </a:rPr>
              <a:t>годы, поэтому композитор воспользовался пришедшим из Швеции предложением выступить в </a:t>
            </a:r>
            <a:r>
              <a:rPr lang="ru-RU" b="1" dirty="0" smtClean="0">
                <a:latin typeface="Book Antiqua" panose="02040602050305030304" pitchFamily="18" charset="0"/>
              </a:rPr>
              <a:t>концерте в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Стокгольме</a:t>
            </a:r>
            <a:r>
              <a:rPr lang="ru-RU" b="1" dirty="0">
                <a:latin typeface="Book Antiqua" panose="02040602050305030304" pitchFamily="18" charset="0"/>
              </a:rPr>
              <a:t>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декабре 1917 года Рахманинов отправился на гастроли в Скандинавию, откуда в Россию уже не вернулся.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atin typeface="Book Antiqua" panose="02040602050305030304" pitchFamily="18" charset="0"/>
              </a:rPr>
              <a:t>В 1918 году </a:t>
            </a:r>
            <a:r>
              <a:rPr lang="ru-RU" b="1" dirty="0" smtClean="0">
                <a:latin typeface="Book Antiqua" panose="02040602050305030304" pitchFamily="18" charset="0"/>
              </a:rPr>
              <a:t>он вместе </a:t>
            </a:r>
            <a:r>
              <a:rPr lang="ru-RU" b="1" dirty="0">
                <a:latin typeface="Book Antiqua" panose="02040602050305030304" pitchFamily="18" charset="0"/>
              </a:rPr>
              <a:t>с семьей поселился в США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123" y="129208"/>
            <a:ext cx="10764077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88" y="1137823"/>
            <a:ext cx="3965712" cy="5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319">
        <p14:reveal/>
      </p:transition>
    </mc:Choice>
    <mc:Fallback>
      <p:transition spd="slow" advTm="18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512" y="1133063"/>
            <a:ext cx="10704443" cy="4955203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В Америке Рахманинов добился огромного успеха.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Слушателей </a:t>
            </a:r>
            <a:r>
              <a:rPr lang="ru-RU" b="1" dirty="0">
                <a:latin typeface="Book Antiqua" panose="02040602050305030304" pitchFamily="18" charset="0"/>
              </a:rPr>
              <a:t>привлекало не только высокое исполнительское мастерство Рахманинова, но и манера его игры, внешний аскетизм, за которым скрывалась яркая натура гениального музыканта.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Особым </a:t>
            </a:r>
            <a:r>
              <a:rPr lang="ru-RU" b="1" dirty="0">
                <a:latin typeface="Book Antiqua" panose="02040602050305030304" pitchFamily="18" charset="0"/>
              </a:rPr>
              <a:t>успехом пользовались его интерпретации собственной музыки и произведений композиторов-романтиков – Фредерика Шопена, Роберта Шумана, </a:t>
            </a:r>
            <a:r>
              <a:rPr lang="ru-RU" b="1" dirty="0" err="1">
                <a:latin typeface="Book Antiqua" panose="02040602050305030304" pitchFamily="18" charset="0"/>
              </a:rPr>
              <a:t>Ференца</a:t>
            </a:r>
            <a:r>
              <a:rPr lang="ru-RU" b="1" dirty="0">
                <a:latin typeface="Book Antiqua" panose="02040602050305030304" pitchFamily="18" charset="0"/>
              </a:rPr>
              <a:t> Листа.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Граммофонные </a:t>
            </a:r>
            <a:r>
              <a:rPr lang="ru-RU" b="1" dirty="0">
                <a:latin typeface="Book Antiqua" panose="02040602050305030304" pitchFamily="18" charset="0"/>
              </a:rPr>
              <a:t>записи рахманиновской игры дают представление о его феноменальной технике, чувстве формы, ответственном отношении к деталям.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Многочисленные концертные выступления не оставляли Рахманинову сил и времени для сочинения музыки.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течение первых девяти лет эмиграции Рахманинов не написал ни одного нового произведения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Book Antiqua" panose="02040602050305030304" pitchFamily="18" charset="0"/>
              </a:rPr>
              <a:t>«</a:t>
            </a:r>
            <a:r>
              <a:rPr lang="ru-RU" sz="2000" b="1" i="1" dirty="0">
                <a:latin typeface="Book Antiqua" panose="02040602050305030304" pitchFamily="18" charset="0"/>
              </a:rPr>
              <a:t>Уехав из России, я потерял желание сочинять. Лишившись родины, я потерял самого себя</a:t>
            </a:r>
            <a:r>
              <a:rPr lang="ru-RU" sz="2000" b="1" i="1" dirty="0" smtClean="0">
                <a:latin typeface="Book Antiqua" panose="02040602050305030304" pitchFamily="18" charset="0"/>
              </a:rPr>
              <a:t>...»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(</a:t>
            </a:r>
            <a:r>
              <a:rPr lang="ru-RU" b="1" dirty="0" err="1" smtClean="0">
                <a:latin typeface="Book Antiqua" panose="02040602050305030304" pitchFamily="18" charset="0"/>
              </a:rPr>
              <a:t>С.Рахманинов</a:t>
            </a:r>
            <a:r>
              <a:rPr lang="ru-RU" b="1" dirty="0" smtClean="0">
                <a:latin typeface="Book Antiqua" panose="02040602050305030304" pitchFamily="18" charset="0"/>
              </a:rPr>
              <a:t>)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511" y="168965"/>
            <a:ext cx="10704445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9696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831">
        <p14:reveal/>
      </p:transition>
    </mc:Choice>
    <mc:Fallback>
      <p:transition spd="slow" advTm="18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512" y="1133063"/>
            <a:ext cx="10704443" cy="4508927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i="1" u="sng" dirty="0" smtClean="0">
                <a:latin typeface="Book Antiqua" panose="02040602050305030304" pitchFamily="18" charset="0"/>
              </a:rPr>
              <a:t>Поздний период творчества</a:t>
            </a:r>
            <a:r>
              <a:rPr lang="ru-RU" b="1" dirty="0">
                <a:latin typeface="Book Antiqua" panose="02040602050305030304" pitchFamily="18" charset="0"/>
              </a:rPr>
              <a:t> (1918—1941).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1926 году </a:t>
            </a:r>
            <a:r>
              <a:rPr lang="ru-RU" b="1" dirty="0" smtClean="0">
                <a:latin typeface="Book Antiqua" panose="02040602050305030304" pitchFamily="18" charset="0"/>
              </a:rPr>
              <a:t>Сергей Рахманинов возвращается к творчеству. Он заканчивает </a:t>
            </a:r>
            <a:r>
              <a:rPr lang="ru-RU" b="1" dirty="0">
                <a:latin typeface="Book Antiqua" panose="02040602050305030304" pitchFamily="18" charset="0"/>
              </a:rPr>
              <a:t>Концерт №4 для фортепиано с оркестром (начатый в России в середине 1910-х годов).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Затем появились: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"</a:t>
            </a:r>
            <a:r>
              <a:rPr lang="ru-RU" b="1" dirty="0">
                <a:latin typeface="Book Antiqua" panose="02040602050305030304" pitchFamily="18" charset="0"/>
              </a:rPr>
              <a:t>Три русские песни" для хора и оркестра (1926),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"</a:t>
            </a:r>
            <a:r>
              <a:rPr lang="ru-RU" b="1" dirty="0">
                <a:latin typeface="Book Antiqua" panose="02040602050305030304" pitchFamily="18" charset="0"/>
              </a:rPr>
              <a:t>Вариации на тему </a:t>
            </a:r>
            <a:r>
              <a:rPr lang="ru-RU" b="1" dirty="0" err="1">
                <a:latin typeface="Book Antiqua" panose="02040602050305030304" pitchFamily="18" charset="0"/>
              </a:rPr>
              <a:t>Корелли</a:t>
            </a:r>
            <a:r>
              <a:rPr lang="ru-RU" b="1" dirty="0">
                <a:latin typeface="Book Antiqua" panose="02040602050305030304" pitchFamily="18" charset="0"/>
              </a:rPr>
              <a:t>" для фортепиано (1931),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"</a:t>
            </a:r>
            <a:r>
              <a:rPr lang="ru-RU" b="1" dirty="0">
                <a:latin typeface="Book Antiqua" panose="02040602050305030304" pitchFamily="18" charset="0"/>
              </a:rPr>
              <a:t>Рапсодия на тему Паганини" для фортепиано с оркестром (1934),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Симфония </a:t>
            </a:r>
            <a:r>
              <a:rPr lang="ru-RU" b="1" dirty="0">
                <a:latin typeface="Book Antiqua" panose="02040602050305030304" pitchFamily="18" charset="0"/>
              </a:rPr>
              <a:t>№3 (1935–1936</a:t>
            </a:r>
            <a:r>
              <a:rPr lang="ru-RU" b="1" dirty="0" smtClean="0">
                <a:latin typeface="Book Antiqua" panose="0204060205030503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"Симфонические </a:t>
            </a:r>
            <a:r>
              <a:rPr lang="ru-RU" b="1" dirty="0">
                <a:latin typeface="Book Antiqua" panose="02040602050305030304" pitchFamily="18" charset="0"/>
              </a:rPr>
              <a:t>танцы" для оркестра (1940).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последних двух произведениях с особой силой звучит тема тоски по утраченной России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  <a:br>
              <a:rPr lang="ru-RU" b="1" dirty="0" smtClean="0">
                <a:latin typeface="Book Antiqua" panose="02040602050305030304" pitchFamily="18" charset="0"/>
              </a:rPr>
            </a:b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511" y="168965"/>
            <a:ext cx="10704445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40022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572">
        <p14:reveal/>
      </p:transition>
    </mc:Choice>
    <mc:Fallback>
      <p:transition spd="slow" advTm="105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347" y="1669776"/>
            <a:ext cx="10028583" cy="3995966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ru-RU" sz="2200" b="1" i="1" u="sng" dirty="0" smtClean="0">
                <a:latin typeface="Book Antiqua" panose="02040602050305030304" pitchFamily="18" charset="0"/>
              </a:rPr>
              <a:t>Поздний (зарубежный) период творчества</a:t>
            </a:r>
            <a:r>
              <a:rPr lang="ru-RU" b="1" dirty="0" smtClean="0">
                <a:latin typeface="Book Antiqua" panose="02040602050305030304" pitchFamily="18" charset="0"/>
              </a:rPr>
              <a:t> отмечен исключительным своеобразием.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Стиль Рахманинова складывается из цельного соединения самых различных, порой противоположных стилистических элементов: традиций русской музыки, древнерусского знаменного распева, джаза, «ресторанной» эстрады 1930-х годов, виртуозного стиля XIX века и жёсткой токкатности авангарда.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самой разнородности стилистических предпосылок заключён философский смысл — абсурдность, жестокость бытия в современном мире, утрата духовных ценностей.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Произведения этого периода отличаются загадочной символикой, смысловой полифонией, глубоким философским подтекстом.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9955" y="168965"/>
            <a:ext cx="10028584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95516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517">
        <p14:reveal/>
      </p:transition>
    </mc:Choice>
    <mc:Fallback>
      <p:transition spd="slow" advTm="12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511" y="1033672"/>
            <a:ext cx="6689037" cy="5262979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i="1" u="sng" dirty="0" smtClean="0">
                <a:latin typeface="Book Antiqua" panose="02040602050305030304" pitchFamily="18" charset="0"/>
              </a:rPr>
              <a:t>Значение композиторского творчества </a:t>
            </a:r>
          </a:p>
          <a:p>
            <a:r>
              <a:rPr lang="ru-RU" sz="2200" b="1" i="1" u="sng" dirty="0" smtClean="0">
                <a:latin typeface="Book Antiqua" panose="02040602050305030304" pitchFamily="18" charset="0"/>
              </a:rPr>
              <a:t>Сергея Рахманинова огромно</a:t>
            </a:r>
            <a:r>
              <a:rPr lang="ru-RU" sz="2000" b="1" u="sng" dirty="0" smtClean="0">
                <a:latin typeface="Book Antiqua" panose="02040602050305030304" pitchFamily="18" charset="0"/>
              </a:rPr>
              <a:t>: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Рахманинов </a:t>
            </a:r>
            <a:r>
              <a:rPr lang="ru-RU" b="1" dirty="0">
                <a:latin typeface="Book Antiqua" panose="02040602050305030304" pitchFamily="18" charset="0"/>
              </a:rPr>
              <a:t>синтезировал различные тенденции русского искусства, различные тематические и стилистические направления, и объединил их под одним знаменателем — русским национальным стилем.</a:t>
            </a:r>
            <a:r>
              <a:rPr lang="ru-RU" b="1" baseline="30000" dirty="0">
                <a:latin typeface="Book Antiqua" panose="0204060205030503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Рахманинов обогатил русскую музыку достижениями искусства XX века и был одним из тех, кто вывел национальную традицию на новый этап. Он обогатил интонационный фонд русской и мировой музыки интонациями древнерусского знаменного распева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Рахманинов (наряду со Скрябиным и Метнером) вывел русскую фортепианную музыку XX века на мировой уровень, став одним из первых русских композиторов, чьи фортепианные произведения входят в репертуар всех пианистов мира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511" y="168965"/>
            <a:ext cx="10701961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80" y="1033671"/>
            <a:ext cx="3904791" cy="5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9312">
        <p14:reveal/>
      </p:transition>
    </mc:Choice>
    <mc:Fallback>
      <p:transition spd="slow" advTm="193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4329" y="1133063"/>
            <a:ext cx="6102625" cy="5139869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i="1" u="sng" dirty="0" smtClean="0">
                <a:latin typeface="Book Antiqua" panose="02040602050305030304" pitchFamily="18" charset="0"/>
              </a:rPr>
              <a:t>Значение </a:t>
            </a:r>
            <a:r>
              <a:rPr lang="ru-RU" sz="2200" b="1" i="1" u="sng" dirty="0">
                <a:latin typeface="Book Antiqua" panose="02040602050305030304" pitchFamily="18" charset="0"/>
              </a:rPr>
              <a:t>исполнительского творчества Рахманинова не менее велико</a:t>
            </a:r>
            <a:r>
              <a:rPr lang="ru-RU" b="1" dirty="0">
                <a:latin typeface="Book Antiqua" panose="02040602050305030304" pitchFamily="18" charset="0"/>
              </a:rPr>
              <a:t>: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Рахманинов-пианист</a:t>
            </a:r>
            <a:r>
              <a:rPr lang="ru-RU" b="1" dirty="0">
                <a:latin typeface="Book Antiqua" panose="02040602050305030304" pitchFamily="18" charset="0"/>
              </a:rPr>
              <a:t> стал эталоном для многих поколений пианистов разных стран и школ, он утвердил мировой приоритет русской фортепианной школы, </a:t>
            </a:r>
            <a:r>
              <a:rPr lang="ru-RU" b="1" i="1" dirty="0">
                <a:latin typeface="Book Antiqua" panose="02040602050305030304" pitchFamily="18" charset="0"/>
              </a:rPr>
              <a:t>отличительными чертами которой </a:t>
            </a:r>
            <a:r>
              <a:rPr lang="ru-RU" b="1" i="1" dirty="0" smtClean="0">
                <a:latin typeface="Book Antiqua" panose="02040602050305030304" pitchFamily="18" charset="0"/>
              </a:rPr>
              <a:t>являются: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latin typeface="Book Antiqua" panose="02040602050305030304" pitchFamily="18" charset="0"/>
              </a:rPr>
              <a:t>1</a:t>
            </a:r>
            <a:r>
              <a:rPr lang="ru-RU" b="1" i="1" dirty="0">
                <a:latin typeface="Book Antiqua" panose="02040602050305030304" pitchFamily="18" charset="0"/>
              </a:rPr>
              <a:t>) глубокая содержательность исполнения; </a:t>
            </a:r>
            <a:endParaRPr lang="ru-RU" b="1" i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latin typeface="Book Antiqua" panose="02040602050305030304" pitchFamily="18" charset="0"/>
              </a:rPr>
              <a:t>2</a:t>
            </a:r>
            <a:r>
              <a:rPr lang="ru-RU" b="1" i="1" dirty="0">
                <a:latin typeface="Book Antiqua" panose="02040602050305030304" pitchFamily="18" charset="0"/>
              </a:rPr>
              <a:t>) внимание к интонационному богатству музыки; </a:t>
            </a:r>
            <a:endParaRPr lang="ru-RU" b="1" i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latin typeface="Book Antiqua" panose="02040602050305030304" pitchFamily="18" charset="0"/>
              </a:rPr>
              <a:t>3</a:t>
            </a:r>
            <a:r>
              <a:rPr lang="ru-RU" b="1" i="1" dirty="0">
                <a:latin typeface="Book Antiqua" panose="02040602050305030304" pitchFamily="18" charset="0"/>
              </a:rPr>
              <a:t>) «пение на фортепиано» — имитация средствами фортепиано вокального звучания и вокальной </a:t>
            </a:r>
            <a:r>
              <a:rPr lang="ru-RU" b="1" i="1" dirty="0" smtClean="0">
                <a:latin typeface="Book Antiqua" panose="02040602050305030304" pitchFamily="18" charset="0"/>
              </a:rPr>
              <a:t>интонации.</a:t>
            </a:r>
            <a:endParaRPr lang="ru-RU" b="1" i="1" dirty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Рахманинов-пианист оставил эталонные записи многих произведений мировой музыки, на которых учатся многие поколения музыкантов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511" y="168965"/>
            <a:ext cx="10704445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1" y="1076973"/>
            <a:ext cx="4375405" cy="51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700">
        <p14:reveal/>
      </p:transition>
    </mc:Choice>
    <mc:Fallback>
      <p:transition spd="slow" advTm="18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5082" y="1536271"/>
            <a:ext cx="4591875" cy="1754326"/>
          </a:xfrm>
          <a:prstGeom prst="rect">
            <a:avLst/>
          </a:prstGeom>
          <a:solidFill>
            <a:srgbClr val="CC823B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годы Второй мировой войны Рахманинов дал в США несколько концертов и весь денежный сбор направил в фонд Советской Армии, чем оказал ей весьма существенную помощь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087" y="168965"/>
            <a:ext cx="10818870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6" y="1202637"/>
            <a:ext cx="5809549" cy="4315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5081" y="4317372"/>
            <a:ext cx="4591875" cy="1200329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28 марта 1943 года </a:t>
            </a:r>
            <a:r>
              <a:rPr lang="ru-RU" b="1" dirty="0" smtClean="0">
                <a:latin typeface="Book Antiqua" panose="02040602050305030304" pitchFamily="18" charset="0"/>
              </a:rPr>
              <a:t>Сергей</a:t>
            </a:r>
            <a:r>
              <a:rPr lang="ru-RU" b="1" i="1" dirty="0" smtClean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Рахманинов </a:t>
            </a:r>
            <a:r>
              <a:rPr lang="ru-RU" b="1" dirty="0">
                <a:latin typeface="Book Antiqua" panose="02040602050305030304" pitchFamily="18" charset="0"/>
              </a:rPr>
              <a:t>скончался после тяжелой болезни в кругу своих близких в Беверли </a:t>
            </a:r>
            <a:r>
              <a:rPr lang="ru-RU" b="1" dirty="0" err="1">
                <a:latin typeface="Book Antiqua" panose="02040602050305030304" pitchFamily="18" charset="0"/>
              </a:rPr>
              <a:t>Хиллз</a:t>
            </a:r>
            <a:r>
              <a:rPr lang="ru-RU" b="1" dirty="0">
                <a:latin typeface="Book Antiqua" panose="02040602050305030304" pitchFamily="18" charset="0"/>
              </a:rPr>
              <a:t>, Калифорния, США.</a:t>
            </a:r>
          </a:p>
        </p:txBody>
      </p:sp>
    </p:spTree>
    <p:extLst>
      <p:ext uri="{BB962C8B-B14F-4D97-AF65-F5344CB8AC3E}">
        <p14:creationId xmlns:p14="http://schemas.microsoft.com/office/powerpoint/2010/main" val="98317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360">
        <p14:reveal/>
      </p:transition>
    </mc:Choice>
    <mc:Fallback>
      <p:transition spd="slow" advTm="83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" y="109331"/>
            <a:ext cx="4140421" cy="413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2159" y="4363280"/>
            <a:ext cx="10775466" cy="2215991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Сергей Рахманинов </a:t>
            </a:r>
            <a:r>
              <a:rPr lang="ru-RU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был великолепным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пианистом, который не имел себе равных, блестящим дирижером и композитором, оставившим после себя огромное культурное наследие. </a:t>
            </a:r>
            <a:r>
              <a:rPr lang="ru-RU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Он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создал такие выдающиеся произведения, которые своей вдохновенностью никого не могут оставить равнодушными. </a:t>
            </a:r>
            <a:endParaRPr lang="ru-RU" b="1" i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ru-RU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Роковая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судьба распорядилась так, что маэстро пришлось покинуть Родину, но любовь к отчизне, как и любовь к музыке, он пронес в сердце через всю жизнь и отразил это в своём гениальном творчестве.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5304" y="391521"/>
            <a:ext cx="6152321" cy="2893100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endParaRPr lang="en-US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Имя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великого </a:t>
            </a: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музыканта</a:t>
            </a:r>
            <a:endParaRPr lang="en-US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ru-RU" sz="28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Сергея </a:t>
            </a:r>
            <a:r>
              <a:rPr lang="ru-RU" sz="28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Васильевича </a:t>
            </a:r>
            <a:r>
              <a:rPr lang="ru-RU" sz="28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Рахманинова</a:t>
            </a:r>
            <a:endParaRPr lang="en-US" sz="2800" b="1" i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известно во всем мире, </a:t>
            </a:r>
            <a:endParaRPr lang="ru-RU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его смело можно назвать </a:t>
            </a:r>
            <a:r>
              <a:rPr lang="ru-RU" sz="20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«русским гением».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622">
        <p14:reveal/>
      </p:transition>
    </mc:Choice>
    <mc:Fallback>
      <p:transition spd="slow" advTm="156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7129" y="1063489"/>
            <a:ext cx="6559827" cy="5201424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Сергей Рахманинов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родился в усадьбе Семеново Новгородской губернии </a:t>
            </a:r>
            <a:r>
              <a:rPr lang="ru-RU" sz="16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(по другим данным, в имении Онег Старорусского уезда Новгородской губернии)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в апреле 1873 года. </a:t>
            </a:r>
            <a:endParaRPr lang="ru-RU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Семья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Рахманиновых была очень музыкальна. </a:t>
            </a:r>
            <a:endParaRPr lang="ru-RU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Дед, </a:t>
            </a:r>
            <a:r>
              <a:rPr lang="ru-RU" sz="20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Аркадий </a:t>
            </a:r>
            <a:r>
              <a:rPr lang="ru-RU" sz="20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Рахманинов</a:t>
            </a: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пианист, известен как автор салонных </a:t>
            </a: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романсов, учился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у известного в России педагога и композитора Джона </a:t>
            </a:r>
            <a:r>
              <a:rPr lang="ru-RU" b="1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Фильда</a:t>
            </a: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 Сохранилось несколько романсов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и фортепианных пьес его сочинения, изданных в XVIII веке. </a:t>
            </a:r>
            <a:endParaRPr lang="ru-RU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Отец, </a:t>
            </a:r>
            <a:r>
              <a:rPr lang="ru-RU" sz="2000" b="1" i="1" dirty="0" smtClean="0">
                <a:latin typeface="Book Antiqua" panose="02040602050305030304" pitchFamily="18" charset="0"/>
              </a:rPr>
              <a:t>Василий Рахманинов</a:t>
            </a:r>
            <a:r>
              <a:rPr lang="ru-RU" sz="2000" b="1" dirty="0">
                <a:latin typeface="Book Antiqua" panose="02040602050305030304" pitchFamily="18" charset="0"/>
              </a:rPr>
              <a:t>,</a:t>
            </a:r>
            <a:r>
              <a:rPr lang="ru-RU" sz="20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— потомственный тамбовский дворянин — тоже увлекался музыкой, но профессионально не играл. </a:t>
            </a:r>
            <a:endParaRPr lang="ru-RU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учительницей музыки Сергея Рахманинова стала его мать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Любовь Рахманинова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, дочь генерала Петра Бутакова, директора Аракчеевского кадетского корпуса.</a:t>
            </a:r>
            <a:endParaRPr lang="ru-RU" b="1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129" y="168965"/>
            <a:ext cx="6559827" cy="769441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2" y="168965"/>
            <a:ext cx="4201938" cy="54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2202">
        <p14:reveal/>
      </p:transition>
    </mc:Choice>
    <mc:Fallback>
      <p:transition spd="slow" advTm="222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3443" y="1063489"/>
            <a:ext cx="9223513" cy="5201424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С юных лет </a:t>
            </a:r>
            <a:r>
              <a:rPr lang="ru-RU" sz="2000" b="1" i="1" dirty="0">
                <a:latin typeface="Book Antiqua" panose="02040602050305030304" pitchFamily="18" charset="0"/>
              </a:rPr>
              <a:t>Сергей Рахманинов </a:t>
            </a:r>
            <a:r>
              <a:rPr lang="ru-RU" b="1" dirty="0">
                <a:latin typeface="Book Antiqua" panose="02040602050305030304" pitchFamily="18" charset="0"/>
              </a:rPr>
              <a:t>начал систематически учиться музыке.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1882 году он поступил в Петербургскую консерваторию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В 1885 году переехал в Москву и стал студентом Московской консерватории. Здесь Сергей Рахманинов впервые встретился с Петром Чайковским. Знаменитый композитор заметил способного ученика и внимательно следил за его успехами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Среди произведений, написанных в годы учебы, — Концерт № 1 для фортепиано с оркестром (первая редакция, 1891), юношеская симфония (1891), симфоническая поэма "Князь Ростислав" (1991).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В 1891 Рахманинов окончил консерваторию с Большой золотой медалью как пианист, а в 1892 году – как композитор.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Дипломной </a:t>
            </a:r>
            <a:r>
              <a:rPr lang="ru-RU" b="1" dirty="0">
                <a:latin typeface="Book Antiqua" panose="02040602050305030304" pitchFamily="18" charset="0"/>
              </a:rPr>
              <a:t>работой Рахманинова стала одноактная опера "Алеко" (1892) по поэме Александра Пушкина "</a:t>
            </a:r>
            <a:r>
              <a:rPr lang="ru-RU" b="1" dirty="0" err="1">
                <a:latin typeface="Book Antiqua" panose="02040602050305030304" pitchFamily="18" charset="0"/>
              </a:rPr>
              <a:t>Цыганы</a:t>
            </a:r>
            <a:r>
              <a:rPr lang="ru-RU" b="1" dirty="0">
                <a:latin typeface="Book Antiqua" panose="02040602050305030304" pitchFamily="18" charset="0"/>
              </a:rPr>
              <a:t>". В 1893 году она была поставлена в Большом театре.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С </a:t>
            </a:r>
            <a:r>
              <a:rPr lang="ru-RU" b="1" dirty="0">
                <a:latin typeface="Book Antiqua" panose="02040602050305030304" pitchFamily="18" charset="0"/>
              </a:rPr>
              <a:t>зимы 1892 года начались публичные выступления Рахманинова как пианиста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43" y="168965"/>
            <a:ext cx="9223513" cy="769441"/>
          </a:xfrm>
          <a:prstGeom prst="rect">
            <a:avLst/>
          </a:prstGeom>
          <a:solidFill>
            <a:srgbClr val="CC823B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Рахманинова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1561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4425">
        <p14:reveal/>
      </p:transition>
    </mc:Choice>
    <mc:Fallback>
      <p:transition spd="slow" advTm="24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878" y="1848680"/>
            <a:ext cx="4075044" cy="3293209"/>
          </a:xfrm>
          <a:prstGeom prst="rect">
            <a:avLst/>
          </a:prstGeom>
          <a:solidFill>
            <a:srgbClr val="CC823B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 Antiqua" panose="02040602050305030304" pitchFamily="18" charset="0"/>
              </a:rPr>
              <a:t>Творчество Рахманинова принято условно делить на три или четыре периода: 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1" u="sng" dirty="0" smtClean="0">
                <a:latin typeface="Book Antiqua" panose="02040602050305030304" pitchFamily="18" charset="0"/>
              </a:rPr>
              <a:t>ранний</a:t>
            </a:r>
            <a:r>
              <a:rPr lang="ru-RU" sz="2000" b="1" dirty="0">
                <a:latin typeface="Book Antiqua" panose="02040602050305030304" pitchFamily="18" charset="0"/>
              </a:rPr>
              <a:t> (1889—1897), 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1" u="sng" dirty="0" smtClean="0">
                <a:latin typeface="Book Antiqua" panose="02040602050305030304" pitchFamily="18" charset="0"/>
              </a:rPr>
              <a:t>зрелый</a:t>
            </a:r>
            <a:r>
              <a:rPr lang="ru-RU" sz="2000" b="1" dirty="0">
                <a:latin typeface="Book Antiqua" panose="02040602050305030304" pitchFamily="18" charset="0"/>
              </a:rPr>
              <a:t> (его иногда делят на два периода: 1900—1909 и 1910—1917) 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1" u="sng" dirty="0" smtClean="0">
                <a:latin typeface="Book Antiqua" panose="02040602050305030304" pitchFamily="18" charset="0"/>
              </a:rPr>
              <a:t>поздний</a:t>
            </a:r>
            <a:r>
              <a:rPr lang="ru-RU" sz="2000" b="1" dirty="0">
                <a:latin typeface="Book Antiqua" panose="02040602050305030304" pitchFamily="18" charset="0"/>
              </a:rPr>
              <a:t> (1918—1941).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878" y="139148"/>
            <a:ext cx="9839739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65" y="1001160"/>
            <a:ext cx="66294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346">
        <p14:reveal/>
      </p:transition>
    </mc:Choice>
    <mc:Fallback>
      <p:transition spd="slow" advTm="7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8286" y="1321906"/>
            <a:ext cx="6748670" cy="4862870"/>
          </a:xfrm>
          <a:prstGeom prst="rect">
            <a:avLst/>
          </a:prstGeom>
          <a:solidFill>
            <a:srgbClr val="CC823B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Book Antiqua" panose="02040602050305030304" pitchFamily="18" charset="0"/>
              </a:rPr>
              <a:t>Первый </a:t>
            </a:r>
            <a:r>
              <a:rPr lang="ru-RU" sz="2000" b="1" i="1" dirty="0">
                <a:latin typeface="Book Antiqua" panose="02040602050305030304" pitchFamily="18" charset="0"/>
              </a:rPr>
              <a:t>ранний период</a:t>
            </a:r>
            <a:r>
              <a:rPr lang="ru-RU" b="1" dirty="0">
                <a:latin typeface="Book Antiqua" panose="02040602050305030304" pitchFamily="18" charset="0"/>
              </a:rPr>
              <a:t>  начинался под знаком позднего </a:t>
            </a:r>
            <a:r>
              <a:rPr lang="ru-RU" b="1" i="1" dirty="0" smtClean="0">
                <a:latin typeface="Book Antiqua" panose="02040602050305030304" pitchFamily="18" charset="0"/>
              </a:rPr>
              <a:t>романтизма.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Book Antiqua" panose="02040602050305030304" pitchFamily="18" charset="0"/>
              </a:rPr>
              <a:t>Среди </a:t>
            </a:r>
            <a:r>
              <a:rPr lang="ru-RU" b="1" dirty="0">
                <a:latin typeface="Book Antiqua" panose="02040602050305030304" pitchFamily="18" charset="0"/>
              </a:rPr>
              <a:t>его произведений 1890-х годов </a:t>
            </a:r>
            <a:r>
              <a:rPr lang="ru-RU" b="1" dirty="0" smtClean="0">
                <a:latin typeface="Book Antiqua" panose="02040602050305030304" pitchFamily="18" charset="0"/>
              </a:rPr>
              <a:t>выделяются: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Book Antiqua" panose="02040602050305030304" pitchFamily="18" charset="0"/>
              </a:rPr>
              <a:t>1893 </a:t>
            </a:r>
            <a:r>
              <a:rPr lang="ru-RU" b="1" dirty="0" smtClean="0">
                <a:latin typeface="Book Antiqua" panose="02040602050305030304" pitchFamily="18" charset="0"/>
              </a:rPr>
              <a:t> - Симфоническая </a:t>
            </a:r>
            <a:r>
              <a:rPr lang="ru-RU" b="1" dirty="0">
                <a:latin typeface="Book Antiqua" panose="02040602050305030304" pitchFamily="18" charset="0"/>
              </a:rPr>
              <a:t>фантазия "Утес"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Book Antiqua" panose="02040602050305030304" pitchFamily="18" charset="0"/>
              </a:rPr>
              <a:t>1896 </a:t>
            </a:r>
            <a:r>
              <a:rPr lang="ru-RU" b="1" dirty="0" smtClean="0">
                <a:latin typeface="Book Antiqua" panose="02040602050305030304" pitchFamily="18" charset="0"/>
              </a:rPr>
              <a:t> - "</a:t>
            </a:r>
            <a:r>
              <a:rPr lang="ru-RU" b="1" dirty="0">
                <a:latin typeface="Book Antiqua" panose="02040602050305030304" pitchFamily="18" charset="0"/>
              </a:rPr>
              <a:t>Музыкальные моменты" для </a:t>
            </a:r>
            <a:r>
              <a:rPr lang="ru-RU" b="1" dirty="0" smtClean="0">
                <a:latin typeface="Book Antiqua" panose="02040602050305030304" pitchFamily="18" charset="0"/>
              </a:rPr>
              <a:t>фортепиано </a:t>
            </a:r>
            <a:r>
              <a:rPr lang="ru-RU" b="1" dirty="0">
                <a:latin typeface="Book Antiqua" panose="02040602050305030304" pitchFamily="18" charset="0"/>
              </a:rPr>
              <a:t>и ряд романсов.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Book Antiqua" panose="02040602050305030304" pitchFamily="18" charset="0"/>
              </a:rPr>
              <a:t>1893 </a:t>
            </a:r>
            <a:r>
              <a:rPr lang="ru-RU" b="1" dirty="0" smtClean="0">
                <a:latin typeface="Book Antiqua" panose="02040602050305030304" pitchFamily="18" charset="0"/>
              </a:rPr>
              <a:t> - Элегическое </a:t>
            </a:r>
            <a:r>
              <a:rPr lang="ru-RU" b="1" dirty="0">
                <a:latin typeface="Book Antiqua" panose="02040602050305030304" pitchFamily="18" charset="0"/>
              </a:rPr>
              <a:t>трио "Памяти великого </a:t>
            </a:r>
            <a:r>
              <a:rPr lang="ru-RU" b="1" dirty="0" smtClean="0">
                <a:latin typeface="Book Antiqua" panose="02040602050305030304" pitchFamily="18" charset="0"/>
              </a:rPr>
              <a:t>художника« было создано под </a:t>
            </a:r>
            <a:r>
              <a:rPr lang="ru-RU" b="1" dirty="0">
                <a:latin typeface="Book Antiqua" panose="02040602050305030304" pitchFamily="18" charset="0"/>
              </a:rPr>
              <a:t>впечатлением смерти </a:t>
            </a:r>
            <a:r>
              <a:rPr lang="ru-RU" b="1" dirty="0" smtClean="0">
                <a:latin typeface="Book Antiqua" panose="02040602050305030304" pitchFamily="18" charset="0"/>
              </a:rPr>
              <a:t>Чайковского </a:t>
            </a:r>
            <a:endParaRPr lang="ru-RU" b="1" dirty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1895 – Первая симфония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Премьера Первой симфонии, состоявшаяся </a:t>
            </a:r>
            <a:r>
              <a:rPr lang="ru-RU" b="1" dirty="0">
                <a:latin typeface="Book Antiqua" panose="02040602050305030304" pitchFamily="18" charset="0"/>
              </a:rPr>
              <a:t>в 1897 </a:t>
            </a:r>
            <a:r>
              <a:rPr lang="ru-RU" b="1" dirty="0" smtClean="0">
                <a:latin typeface="Book Antiqua" panose="02040602050305030304" pitchFamily="18" charset="0"/>
              </a:rPr>
              <a:t>году, </a:t>
            </a:r>
            <a:r>
              <a:rPr lang="ru-RU" b="1" dirty="0">
                <a:latin typeface="Book Antiqua" panose="02040602050305030304" pitchFamily="18" charset="0"/>
              </a:rPr>
              <a:t>обернулась крупным провалом.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Сильное </a:t>
            </a:r>
            <a:r>
              <a:rPr lang="ru-RU" b="1" dirty="0">
                <a:latin typeface="Book Antiqua" panose="02040602050305030304" pitchFamily="18" charset="0"/>
              </a:rPr>
              <a:t>потрясение привело Рахманинова к творческому кризису. На несколько лет он отошел от сочинения музыки, сосредоточившись на исполнительской деятельности.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1" y="168965"/>
            <a:ext cx="10783955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123124"/>
            <a:ext cx="3313769" cy="49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811">
        <p14:reveal/>
      </p:transition>
    </mc:Choice>
    <mc:Fallback>
      <p:transition spd="slow" advTm="1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2" y="1321905"/>
            <a:ext cx="6698972" cy="4339650"/>
          </a:xfrm>
          <a:prstGeom prst="rect">
            <a:avLst/>
          </a:prstGeom>
          <a:solidFill>
            <a:srgbClr val="CC823B">
              <a:alpha val="99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В 1897–1898 годах Рахманинов дирижировал спектаклями Московской частной русской оперы Саввы Мамонтова, тогда же началась его международная исполнительская карьера.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Первое </a:t>
            </a:r>
            <a:r>
              <a:rPr lang="ru-RU" b="1" dirty="0">
                <a:latin typeface="Book Antiqua" panose="02040602050305030304" pitchFamily="18" charset="0"/>
              </a:rPr>
              <a:t>зарубежное выступление Рахманинова состоялось в Лондоне в 1899 году.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1900 году он побывал в Италии.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В 1898–1900 годах неоднократно выступал в ансамбле с Федором Шаляпиным.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К началу 1900-х годов Рахманинову удалось преодолеть творческий кризис. Последовавшие полтора десятилетия стали самыми плодотворным в его биографии. </a:t>
            </a:r>
            <a:endParaRPr lang="ru-RU" b="1" dirty="0" smtClean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2" y="168965"/>
            <a:ext cx="10595112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39" y="1090398"/>
            <a:ext cx="3474675" cy="49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860">
        <p14:reveal/>
      </p:transition>
    </mc:Choice>
    <mc:Fallback>
      <p:transition spd="slow" advTm="14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1774" y="1321906"/>
            <a:ext cx="5685182" cy="3616375"/>
          </a:xfrm>
          <a:prstGeom prst="rect">
            <a:avLst/>
          </a:prstGeom>
          <a:solidFill>
            <a:srgbClr val="CC823B">
              <a:alpha val="99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Book Antiqua" panose="02040602050305030304" pitchFamily="18" charset="0"/>
              </a:rPr>
              <a:t>            </a:t>
            </a:r>
            <a:r>
              <a:rPr lang="ru-RU" sz="2200" b="1" i="1" dirty="0" smtClean="0">
                <a:latin typeface="Book Antiqua" panose="02040602050305030304" pitchFamily="18" charset="0"/>
              </a:rPr>
              <a:t>Период зрелости</a:t>
            </a:r>
            <a:r>
              <a:rPr lang="ru-RU" sz="2000" b="1" dirty="0">
                <a:latin typeface="Book Antiqua" panose="02040602050305030304" pitchFamily="18" charset="0"/>
              </a:rPr>
              <a:t> </a:t>
            </a:r>
            <a:r>
              <a:rPr lang="ru-RU" sz="2000" b="1" dirty="0" smtClean="0">
                <a:latin typeface="Book Antiqua" panose="02040602050305030304" pitchFamily="18" charset="0"/>
              </a:rPr>
              <a:t>(1900—1909)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отмечен </a:t>
            </a:r>
            <a:r>
              <a:rPr lang="ru-RU" b="1" dirty="0">
                <a:latin typeface="Book Antiqua" panose="02040602050305030304" pitchFamily="18" charset="0"/>
              </a:rPr>
              <a:t>формированием индивидуального, зрелого стиля, основанного на интонационном </a:t>
            </a:r>
            <a:r>
              <a:rPr lang="ru-RU" b="1" dirty="0" smtClean="0">
                <a:latin typeface="Book Antiqua" panose="02040602050305030304" pitchFamily="18" charset="0"/>
              </a:rPr>
              <a:t>багаже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знаменного распева</a:t>
            </a:r>
            <a:r>
              <a:rPr lang="ru-RU" b="1" dirty="0">
                <a:latin typeface="Book Antiqua" panose="02040602050305030304" pitchFamily="18" charset="0"/>
              </a:rPr>
              <a:t>, русской песенности и стиля позднего европейского романтизма. 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Первые </a:t>
            </a:r>
            <a:r>
              <a:rPr lang="ru-RU" b="1" dirty="0">
                <a:latin typeface="Book Antiqua" panose="02040602050305030304" pitchFamily="18" charset="0"/>
              </a:rPr>
              <a:t>крупные произведения этого </a:t>
            </a:r>
            <a:r>
              <a:rPr lang="ru-RU" b="1" dirty="0" smtClean="0">
                <a:latin typeface="Book Antiqua" panose="02040602050305030304" pitchFamily="18" charset="0"/>
              </a:rPr>
              <a:t>периода: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Book Antiqua" panose="02040602050305030304" pitchFamily="18" charset="0"/>
              </a:rPr>
              <a:t>Второй </a:t>
            </a:r>
            <a:r>
              <a:rPr lang="ru-RU" b="1" i="1" dirty="0">
                <a:latin typeface="Book Antiqua" panose="02040602050305030304" pitchFamily="18" charset="0"/>
              </a:rPr>
              <a:t>концерт для фортепиано с </a:t>
            </a:r>
            <a:r>
              <a:rPr lang="ru-RU" b="1" i="1" dirty="0" smtClean="0">
                <a:latin typeface="Book Antiqua" panose="02040602050305030304" pitchFamily="18" charset="0"/>
              </a:rPr>
              <a:t>оркестром (1901) </a:t>
            </a:r>
            <a:endParaRPr lang="ru-RU" b="1" i="1" dirty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Book Antiqua" panose="02040602050305030304" pitchFamily="18" charset="0"/>
              </a:rPr>
              <a:t>Соната </a:t>
            </a:r>
            <a:r>
              <a:rPr lang="ru-RU" b="1" i="1" dirty="0">
                <a:latin typeface="Book Antiqua" panose="02040602050305030304" pitchFamily="18" charset="0"/>
              </a:rPr>
              <a:t>для виолончели и фортепиано (1901</a:t>
            </a:r>
            <a:r>
              <a:rPr lang="ru-RU" b="1" i="1" dirty="0" smtClean="0">
                <a:latin typeface="Book Antiqua" panose="0204060205030503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Book Antiqua" panose="02040602050305030304" pitchFamily="18" charset="0"/>
              </a:rPr>
              <a:t> Кантата </a:t>
            </a:r>
            <a:r>
              <a:rPr lang="ru-RU" b="1" i="1" dirty="0">
                <a:latin typeface="Book Antiqua" panose="02040602050305030304" pitchFamily="18" charset="0"/>
              </a:rPr>
              <a:t>"Весна" (1902) на стихи Некрасова</a:t>
            </a:r>
            <a:r>
              <a:rPr lang="ru-RU" b="1" i="1" dirty="0" smtClean="0">
                <a:latin typeface="Book Antiqua" panose="02040602050305030304" pitchFamily="18" charset="0"/>
              </a:rPr>
              <a:t>.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1" y="168965"/>
            <a:ext cx="10783955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38205"/>
            <a:ext cx="4879179" cy="49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444">
        <p14:reveal/>
      </p:transition>
    </mc:Choice>
    <mc:Fallback>
      <p:transition spd="slow" advTm="114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1321906"/>
            <a:ext cx="10783955" cy="4770537"/>
          </a:xfrm>
          <a:prstGeom prst="rect">
            <a:avLst/>
          </a:prstGeom>
          <a:solidFill>
            <a:srgbClr val="CC823B">
              <a:alpha val="99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В </a:t>
            </a:r>
            <a:r>
              <a:rPr lang="ru-RU" b="1" dirty="0">
                <a:latin typeface="Book Antiqua" panose="02040602050305030304" pitchFamily="18" charset="0"/>
              </a:rPr>
              <a:t>1904–1906 годах Рахманинов работал дирижером в Большом театре, где его </a:t>
            </a:r>
            <a:r>
              <a:rPr lang="ru-RU" b="1" dirty="0" smtClean="0">
                <a:latin typeface="Book Antiqua" panose="02040602050305030304" pitchFamily="18" charset="0"/>
              </a:rPr>
              <a:t>«специальностью» </a:t>
            </a:r>
            <a:r>
              <a:rPr lang="ru-RU" b="1" dirty="0">
                <a:latin typeface="Book Antiqua" panose="02040602050305030304" pitchFamily="18" charset="0"/>
              </a:rPr>
              <a:t>были оперы русских композиторов XIX века.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Тогда </a:t>
            </a:r>
            <a:r>
              <a:rPr lang="ru-RU" b="1" dirty="0">
                <a:latin typeface="Book Antiqua" panose="02040602050305030304" pitchFamily="18" charset="0"/>
              </a:rPr>
              <a:t>же он написал </a:t>
            </a:r>
            <a:r>
              <a:rPr lang="ru-RU" b="1" i="1" u="sng" dirty="0">
                <a:latin typeface="Book Antiqua" panose="02040602050305030304" pitchFamily="18" charset="0"/>
              </a:rPr>
              <a:t>две одноактные </a:t>
            </a:r>
            <a:r>
              <a:rPr lang="ru-RU" b="1" i="1" u="sng" dirty="0" smtClean="0">
                <a:latin typeface="Book Antiqua" panose="02040602050305030304" pitchFamily="18" charset="0"/>
              </a:rPr>
              <a:t>оперы</a:t>
            </a:r>
            <a:r>
              <a:rPr lang="ru-RU" b="1" dirty="0" smtClean="0">
                <a:latin typeface="Book Antiqua" panose="02040602050305030304" pitchFamily="18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Book Antiqua" panose="02040602050305030304" pitchFamily="18" charset="0"/>
              </a:rPr>
              <a:t>«Франческа </a:t>
            </a:r>
            <a:r>
              <a:rPr lang="ru-RU" b="1" i="1" dirty="0">
                <a:latin typeface="Book Antiqua" panose="02040602050305030304" pitchFamily="18" charset="0"/>
              </a:rPr>
              <a:t>да </a:t>
            </a:r>
            <a:r>
              <a:rPr lang="ru-RU" b="1" i="1" dirty="0" smtClean="0">
                <a:latin typeface="Book Antiqua" panose="02040602050305030304" pitchFamily="18" charset="0"/>
              </a:rPr>
              <a:t>Римини» </a:t>
            </a:r>
            <a:r>
              <a:rPr lang="ru-RU" b="1" dirty="0">
                <a:latin typeface="Book Antiqua" panose="02040602050305030304" pitchFamily="18" charset="0"/>
              </a:rPr>
              <a:t>(1904) на либретто Модеста Чайковского по Данте </a:t>
            </a:r>
            <a:r>
              <a:rPr lang="ru-RU" b="1" dirty="0" smtClean="0">
                <a:latin typeface="Book Antiqua" panose="02040602050305030304" pitchFamily="18" charset="0"/>
              </a:rPr>
              <a:t>Алигьери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Book Antiqua" panose="02040602050305030304" pitchFamily="18" charset="0"/>
              </a:rPr>
              <a:t>«Скупой рыцарь» </a:t>
            </a:r>
            <a:r>
              <a:rPr lang="ru-RU" b="1" dirty="0">
                <a:latin typeface="Book Antiqua" panose="02040602050305030304" pitchFamily="18" charset="0"/>
              </a:rPr>
              <a:t>(1904) по Пушкину.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Book Antiqua" panose="02040602050305030304" pitchFamily="18" charset="0"/>
              </a:rPr>
              <a:t>Обе </a:t>
            </a:r>
            <a:r>
              <a:rPr lang="ru-RU" b="1" dirty="0">
                <a:latin typeface="Book Antiqua" panose="02040602050305030304" pitchFamily="18" charset="0"/>
              </a:rPr>
              <a:t>оперы увидели свет рампы в 1906 году в Большом театре под управлением автора.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i="1" u="sng" dirty="0" smtClean="0">
                <a:latin typeface="Book Antiqua" panose="02040602050305030304" pitchFamily="18" charset="0"/>
              </a:rPr>
              <a:t>Третья </a:t>
            </a:r>
            <a:r>
              <a:rPr lang="ru-RU" b="1" i="1" u="sng" dirty="0">
                <a:latin typeface="Book Antiqua" panose="02040602050305030304" pitchFamily="18" charset="0"/>
              </a:rPr>
              <a:t>опера </a:t>
            </a:r>
            <a:r>
              <a:rPr lang="ru-RU" b="1" dirty="0">
                <a:latin typeface="Book Antiqua" panose="02040602050305030304" pitchFamily="18" charset="0"/>
              </a:rPr>
              <a:t>этого периода – </a:t>
            </a:r>
            <a:r>
              <a:rPr lang="ru-RU" b="1" i="1" dirty="0" smtClean="0">
                <a:latin typeface="Book Antiqua" panose="02040602050305030304" pitchFamily="18" charset="0"/>
              </a:rPr>
              <a:t>«</a:t>
            </a:r>
            <a:r>
              <a:rPr lang="ru-RU" b="1" i="1" dirty="0" err="1" smtClean="0">
                <a:latin typeface="Book Antiqua" panose="02040602050305030304" pitchFamily="18" charset="0"/>
              </a:rPr>
              <a:t>Монна</a:t>
            </a:r>
            <a:r>
              <a:rPr lang="ru-RU" b="1" i="1" dirty="0" smtClean="0">
                <a:latin typeface="Book Antiqua" panose="02040602050305030304" pitchFamily="18" charset="0"/>
              </a:rPr>
              <a:t> Ванна» </a:t>
            </a:r>
            <a:r>
              <a:rPr lang="ru-RU" b="1" dirty="0">
                <a:latin typeface="Book Antiqua" panose="02040602050305030304" pitchFamily="18" charset="0"/>
              </a:rPr>
              <a:t>по одноименной пьесе Мориса Метерлинка осталась неоконченной.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ook Antiqua" panose="02040602050305030304" pitchFamily="18" charset="0"/>
              </a:rPr>
              <a:t>Крупные инструментальные опусы 1900-х </a:t>
            </a:r>
            <a:r>
              <a:rPr lang="ru-RU" b="1" dirty="0" smtClean="0">
                <a:latin typeface="Book Antiqua" panose="02040602050305030304" pitchFamily="18" charset="0"/>
              </a:rPr>
              <a:t>годов: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Симфония </a:t>
            </a:r>
            <a:r>
              <a:rPr lang="ru-RU" b="1" dirty="0">
                <a:latin typeface="Book Antiqua" panose="02040602050305030304" pitchFamily="18" charset="0"/>
              </a:rPr>
              <a:t>№2 (</a:t>
            </a:r>
            <a:r>
              <a:rPr lang="ru-RU" b="1" dirty="0" smtClean="0">
                <a:latin typeface="Book Antiqua" panose="02040602050305030304" pitchFamily="18" charset="0"/>
              </a:rPr>
              <a:t>1907)</a:t>
            </a:r>
            <a:r>
              <a:rPr lang="ru-RU" b="1" dirty="0">
                <a:latin typeface="Book Antiqua" panose="02040602050305030304" pitchFamily="18" charset="0"/>
              </a:rPr>
              <a:t> 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Концерт </a:t>
            </a:r>
            <a:r>
              <a:rPr lang="ru-RU" b="1" dirty="0">
                <a:latin typeface="Book Antiqua" panose="02040602050305030304" pitchFamily="18" charset="0"/>
              </a:rPr>
              <a:t>№3 для фортепиано с оркестром (1909).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Симфоническая </a:t>
            </a:r>
            <a:r>
              <a:rPr lang="ru-RU" b="1" dirty="0">
                <a:latin typeface="Book Antiqua" panose="02040602050305030304" pitchFamily="18" charset="0"/>
              </a:rPr>
              <a:t>поэма </a:t>
            </a:r>
            <a:r>
              <a:rPr lang="ru-RU" b="1" dirty="0" smtClean="0">
                <a:latin typeface="Book Antiqua" panose="02040602050305030304" pitchFamily="18" charset="0"/>
              </a:rPr>
              <a:t>"</a:t>
            </a:r>
            <a:r>
              <a:rPr lang="ru-RU" b="1" dirty="0">
                <a:latin typeface="Book Antiqua" panose="02040602050305030304" pitchFamily="18" charset="0"/>
              </a:rPr>
              <a:t>Остров мертвых" (1909), </a:t>
            </a:r>
            <a:r>
              <a:rPr lang="ru-RU" b="1" dirty="0" smtClean="0">
                <a:latin typeface="Book Antiqua" panose="02040602050305030304" pitchFamily="18" charset="0"/>
              </a:rPr>
              <a:t>навеянная </a:t>
            </a:r>
            <a:r>
              <a:rPr lang="ru-RU" b="1" dirty="0">
                <a:latin typeface="Book Antiqua" panose="02040602050305030304" pitchFamily="18" charset="0"/>
              </a:rPr>
              <a:t>одноименной картиной популярного на рубеже веков швейцарского живописца Арнольда </a:t>
            </a:r>
            <a:r>
              <a:rPr lang="ru-RU" b="1" dirty="0" err="1">
                <a:latin typeface="Book Antiqua" panose="02040602050305030304" pitchFamily="18" charset="0"/>
              </a:rPr>
              <a:t>Беклина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1" y="168965"/>
            <a:ext cx="10783955" cy="769441"/>
          </a:xfrm>
          <a:prstGeom prst="rect">
            <a:avLst/>
          </a:prstGeom>
          <a:solidFill>
            <a:srgbClr val="CC823B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Жизнь и творчество Рахманинова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26788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9935">
        <p14:reveal/>
      </p:transition>
    </mc:Choice>
    <mc:Fallback>
      <p:transition spd="slow" advTm="199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329</Words>
  <Application>Microsoft Office PowerPoint</Application>
  <PresentationFormat>Широкоэкранный</PresentationFormat>
  <Paragraphs>132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</vt:lpstr>
      <vt:lpstr>Ретро</vt:lpstr>
      <vt:lpstr>Сергей Рахманинов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2020-05-13T04:19:27Z</dcterms:created>
  <dcterms:modified xsi:type="dcterms:W3CDTF">2020-05-13T10:42:23Z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